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等线" panose="02010600030101010101" pitchFamily="2" charset="-122"/>
      <p:regular r:id="rId5"/>
      <p:bold r:id="rId6"/>
    </p:embeddedFont>
    <p:embeddedFont>
      <p:font typeface="Abadi" panose="020B0604020104020204" pitchFamily="34" charset="0"/>
      <p:regular r:id="rId7"/>
    </p:embeddedFont>
    <p:embeddedFont>
      <p:font typeface="Adobe Devanagari" panose="02040503050201020203" pitchFamily="18" charset="0"/>
      <p:regular r:id="rId8"/>
      <p:bold r:id="rId9"/>
      <p:italic r:id="rId10"/>
      <p:boldItalic r:id="rId11"/>
    </p:embeddedFont>
    <p:embeddedFont>
      <p:font typeface="Garamond" panose="02020404030301010803" pitchFamily="18" charset="0"/>
      <p:regular r:id="rId12"/>
      <p:bold r:id="rId13"/>
      <p:italic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384" y="5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5A9E6-3DA9-4225-89D5-B32F4F446E37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597CE-6BC6-4452-BCBC-51791A3A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37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597CE-6BC6-4452-BCBC-51791A3A9F3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72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2000" y="-284165"/>
            <a:ext cx="5410731" cy="10821461"/>
          </a:xfrm>
          <a:custGeom>
            <a:avLst/>
            <a:gdLst/>
            <a:ahLst/>
            <a:cxnLst/>
            <a:rect l="l" t="t" r="r" b="b"/>
            <a:pathLst>
              <a:path w="5410731" h="10821461">
                <a:moveTo>
                  <a:pt x="0" y="0"/>
                </a:moveTo>
                <a:lnTo>
                  <a:pt x="5410730" y="0"/>
                </a:lnTo>
                <a:lnTo>
                  <a:pt x="5410730" y="10821462"/>
                </a:lnTo>
                <a:lnTo>
                  <a:pt x="0" y="10821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3"/>
          <p:cNvSpPr txBox="1"/>
          <p:nvPr/>
        </p:nvSpPr>
        <p:spPr>
          <a:xfrm>
            <a:off x="2660577" y="2933700"/>
            <a:ext cx="12966845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13"/>
              </a:lnSpc>
            </a:pPr>
            <a:r>
              <a:rPr lang="en-US" sz="11521" dirty="0">
                <a:solidFill>
                  <a:srgbClr val="3C548B"/>
                </a:solidFill>
                <a:latin typeface="Gill Sans MT" panose="020B0502020104020203" pitchFamily="34" charset="0"/>
                <a:cs typeface="Hadassah Friedlaender" panose="020F0502020204030204" pitchFamily="18" charset="-79"/>
              </a:rPr>
              <a:t>Go Dutch in Electric/ Sustainable Aviation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-2896131" y="-284164"/>
            <a:ext cx="5410731" cy="10821461"/>
          </a:xfrm>
          <a:custGeom>
            <a:avLst/>
            <a:gdLst/>
            <a:ahLst/>
            <a:cxnLst/>
            <a:rect l="l" t="t" r="r" b="b"/>
            <a:pathLst>
              <a:path w="5410731" h="10821461">
                <a:moveTo>
                  <a:pt x="0" y="0"/>
                </a:moveTo>
                <a:lnTo>
                  <a:pt x="5410730" y="0"/>
                </a:lnTo>
                <a:lnTo>
                  <a:pt x="5410730" y="10821462"/>
                </a:lnTo>
                <a:lnTo>
                  <a:pt x="0" y="10821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3949555" y="7295449"/>
            <a:ext cx="10388890" cy="4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-151" dirty="0">
                <a:solidFill>
                  <a:srgbClr val="3C548B"/>
                </a:solidFill>
                <a:latin typeface="Garamond" panose="02020404030301010803" pitchFamily="18" charset="0"/>
              </a:rPr>
              <a:t>Dutch Pavilion Conference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FCDCA-52BC-7811-2731-F5BEBABB8BE9}"/>
              </a:ext>
            </a:extLst>
          </p:cNvPr>
          <p:cNvSpPr txBox="1"/>
          <p:nvPr/>
        </p:nvSpPr>
        <p:spPr>
          <a:xfrm>
            <a:off x="4953000" y="8700093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C548B"/>
                </a:solidFill>
                <a:latin typeface="Garamond" panose="02020404030301010803" pitchFamily="18" charset="0"/>
              </a:rPr>
              <a:t>Thursday 18</a:t>
            </a:r>
            <a:r>
              <a:rPr lang="en-US" altLang="zh-CN" sz="3200" baseline="30000" dirty="0">
                <a:solidFill>
                  <a:srgbClr val="3C548B"/>
                </a:solidFill>
                <a:latin typeface="Garamond" panose="02020404030301010803" pitchFamily="18" charset="0"/>
              </a:rPr>
              <a:t>th</a:t>
            </a:r>
            <a:r>
              <a:rPr lang="en-US" altLang="zh-CN" sz="3200" dirty="0">
                <a:solidFill>
                  <a:srgbClr val="3C548B"/>
                </a:solidFill>
                <a:latin typeface="Garamond" panose="02020404030301010803" pitchFamily="18" charset="0"/>
              </a:rPr>
              <a:t> April, Aero Friedrichshafen</a:t>
            </a:r>
          </a:p>
          <a:p>
            <a:pPr algn="ctr"/>
            <a:r>
              <a:rPr lang="en-US" altLang="zh-CN" sz="3200" dirty="0">
                <a:solidFill>
                  <a:srgbClr val="3C548B"/>
                </a:solidFill>
                <a:latin typeface="Garamond" panose="02020404030301010803" pitchFamily="18" charset="0"/>
              </a:rPr>
              <a:t>Foyer West 9.30 am – 11.30 am</a:t>
            </a:r>
            <a:endParaRPr lang="zh-CN" altLang="en-US" sz="3200" dirty="0">
              <a:solidFill>
                <a:srgbClr val="3C548B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9260" y="564183"/>
            <a:ext cx="17269480" cy="9349134"/>
            <a:chOff x="0" y="0"/>
            <a:chExt cx="1537094" cy="832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7094" cy="832133"/>
            </a:xfrm>
            <a:custGeom>
              <a:avLst/>
              <a:gdLst/>
              <a:ahLst/>
              <a:cxnLst/>
              <a:rect l="l" t="t" r="r" b="b"/>
              <a:pathLst>
                <a:path w="1537094" h="832133">
                  <a:moveTo>
                    <a:pt x="0" y="0"/>
                  </a:moveTo>
                  <a:lnTo>
                    <a:pt x="1537094" y="0"/>
                  </a:lnTo>
                  <a:lnTo>
                    <a:pt x="1537094" y="832133"/>
                  </a:lnTo>
                  <a:lnTo>
                    <a:pt x="0" y="832133"/>
                  </a:lnTo>
                  <a:close/>
                </a:path>
              </a:pathLst>
            </a:custGeom>
            <a:solidFill>
              <a:srgbClr val="79A3A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37094" cy="870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52600" y="824916"/>
            <a:ext cx="14269162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 b="1" dirty="0">
                <a:solidFill>
                  <a:srgbClr val="3C548B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Conference Agenda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A17D3D-7331-BD54-BCC2-928334FBC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39958"/>
              </p:ext>
            </p:extLst>
          </p:nvPr>
        </p:nvGraphicFramePr>
        <p:xfrm>
          <a:off x="1311549" y="1893788"/>
          <a:ext cx="15664902" cy="80539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9229">
                  <a:extLst>
                    <a:ext uri="{9D8B030D-6E8A-4147-A177-3AD203B41FA5}">
                      <a16:colId xmlns:a16="http://schemas.microsoft.com/office/drawing/2014/main" val="355907710"/>
                    </a:ext>
                  </a:extLst>
                </a:gridCol>
                <a:gridCol w="7225756">
                  <a:extLst>
                    <a:ext uri="{9D8B030D-6E8A-4147-A177-3AD203B41FA5}">
                      <a16:colId xmlns:a16="http://schemas.microsoft.com/office/drawing/2014/main" val="928076068"/>
                    </a:ext>
                  </a:extLst>
                </a:gridCol>
                <a:gridCol w="5909917">
                  <a:extLst>
                    <a:ext uri="{9D8B030D-6E8A-4147-A177-3AD203B41FA5}">
                      <a16:colId xmlns:a16="http://schemas.microsoft.com/office/drawing/2014/main" val="1283495542"/>
                    </a:ext>
                  </a:extLst>
                </a:gridCol>
              </a:tblGrid>
              <a:tr h="3952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Time</a:t>
                      </a: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Topic</a:t>
                      </a:r>
                      <a:endParaRPr lang="zh-CN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Representative</a:t>
                      </a:r>
                      <a:endParaRPr lang="zh-CN" alt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152043"/>
                  </a:ext>
                </a:extLst>
              </a:tr>
              <a:tr h="3555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9:30 - 9:45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Opening Speech &amp; Welcome </a:t>
                      </a: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Yufang Guo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3568334"/>
                  </a:ext>
                </a:extLst>
              </a:tr>
              <a:tr h="355559">
                <a:tc rowSpan="19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9:45 – 11:30</a:t>
                      </a:r>
                    </a:p>
                    <a:p>
                      <a:pPr algn="ctr"/>
                      <a:endParaRPr lang="en-US" altLang="zh-CN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Open Panel </a:t>
                      </a:r>
                    </a:p>
                    <a:p>
                      <a:pPr algn="ctr"/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Talk &amp; Discussion</a:t>
                      </a: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Higher educational and R&amp;D institutes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InHolland</a:t>
                      </a:r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 University of Applied Sciences 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491295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NLR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31335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AeroDelft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657111"/>
                  </a:ext>
                </a:extLst>
              </a:tr>
              <a:tr h="363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8299" marR="98299" marT="49149" marB="49149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Commercial companies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ELECTRON aerospace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2617570"/>
                  </a:ext>
                </a:extLst>
              </a:tr>
              <a:tr h="477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8299" marR="98299" marT="49149" marB="49149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</a:pPr>
                      <a:r>
                        <a:rPr lang="en-US" altLang="zh-CN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Saluqi</a:t>
                      </a:r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 Motors</a:t>
                      </a: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1587570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NRG2FLY 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45341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8299" marR="98299" marT="49149" marB="49149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E-Deck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491194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8299" marR="98299" marT="49149" marB="49149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Electric aviation operation companies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E-flight Academy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2730425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Hangar One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687546"/>
                  </a:ext>
                </a:extLst>
              </a:tr>
              <a:tr h="3819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Electric aviation technical education and training companies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Aircraft Maintenance College 66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496297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Hangar One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8782293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pPr algn="ctr"/>
                      <a:endParaRPr lang="en-US" altLang="zh-CN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Airports engaged in electric and sustainable aviation projects 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Twente Airport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9679465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pPr algn="ctr"/>
                      <a:endParaRPr lang="en-US" altLang="zh-CN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Rotterdam the Hague Airport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864003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pPr algn="ctr"/>
                      <a:endParaRPr lang="en-US" altLang="zh-CN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Energy transaction aviation companies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JetSupport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695376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pPr algn="ctr"/>
                      <a:endParaRPr lang="en-US" altLang="zh-CN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Special Air Services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1264103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pPr algn="ctr"/>
                      <a:endParaRPr lang="en-US" altLang="zh-CN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Qualitair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331016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pPr algn="ctr"/>
                      <a:endParaRPr lang="en-US" altLang="zh-CN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Associations and platform organizations</a:t>
                      </a:r>
                      <a:endParaRPr lang="zh-CN" alt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NAG</a:t>
                      </a: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3457894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pPr algn="ctr"/>
                      <a:endParaRPr lang="en-US" altLang="zh-CN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Platform of Sustainable Aviation 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232016"/>
                  </a:ext>
                </a:extLst>
              </a:tr>
              <a:tr h="355559">
                <a:tc vMerge="1">
                  <a:txBody>
                    <a:bodyPr/>
                    <a:lstStyle/>
                    <a:p>
                      <a:pPr algn="ctr"/>
                      <a:endParaRPr lang="en-US" altLang="zh-CN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badi" panose="020B0604020104020204" pitchFamily="34" charset="0"/>
                        </a:rPr>
                        <a:t>Electric Flying Connection</a:t>
                      </a:r>
                      <a:endParaRPr lang="zh-CN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badi" panose="020B0604020104020204" pitchFamily="34" charset="0"/>
                      </a:endParaRPr>
                    </a:p>
                  </a:txBody>
                  <a:tcPr marL="98299" marR="98299" marT="49149" marB="491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41861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124</Words>
  <Application>Microsoft Office PowerPoint</Application>
  <PresentationFormat>Custom</PresentationFormat>
  <Paragraphs>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Garamond</vt:lpstr>
      <vt:lpstr>Abadi</vt:lpstr>
      <vt:lpstr>Adobe Devanagari</vt:lpstr>
      <vt:lpstr>Arial</vt:lpstr>
      <vt:lpstr>Calibri</vt:lpstr>
      <vt:lpstr>Gill Sans MT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Dtuch Pavilion</dc:title>
  <cp:lastModifiedBy>Jenney Yuan</cp:lastModifiedBy>
  <cp:revision>4</cp:revision>
  <dcterms:created xsi:type="dcterms:W3CDTF">2006-08-16T00:00:00Z</dcterms:created>
  <dcterms:modified xsi:type="dcterms:W3CDTF">2024-04-15T12:44:27Z</dcterms:modified>
  <dc:identifier>DAGAtdjXL38</dc:identifier>
</cp:coreProperties>
</file>